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97" r:id="rId3"/>
    <p:sldId id="308" r:id="rId4"/>
    <p:sldId id="309" r:id="rId5"/>
    <p:sldId id="310" r:id="rId6"/>
    <p:sldId id="301" r:id="rId7"/>
    <p:sldId id="311" r:id="rId8"/>
    <p:sldId id="316" r:id="rId9"/>
    <p:sldId id="315" r:id="rId10"/>
    <p:sldId id="312"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Spearman Rank-Order </a:t>
          </a:r>
          <a:r>
            <a:rPr lang="en-US" smtClean="0"/>
            <a:t>Correlation 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dirty="0" smtClean="0"/>
            <a:t>End of Presentation</a:t>
          </a:r>
          <a:endParaRPr lang="en-US" dirty="0"/>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5A7C1D93-1DD1-F540-B2DB-FC90131399A3}"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E6AB8C52-F67D-CF46-9B7F-29DC8CC3E45C}" type="presOf" srcId="{1CE252B9-E661-E545-A43D-AF9F6C107A4B}" destId="{8B3425F1-0D5A-7542-A13F-309B4F9FFBD7}" srcOrd="1" destOrd="0" presId="urn:microsoft.com/office/officeart/2005/8/layout/pyramid1"/>
    <dgm:cxn modelId="{8B9F9398-9AC1-4744-A8A7-50FA43E8864B}" type="presOf" srcId="{A13ED68C-9BEB-2D4C-9A9D-4FF7F696211E}" destId="{84DC221C-8ADF-8F4C-A4AB-1ED1486C2BAB}" srcOrd="0" destOrd="0" presId="urn:microsoft.com/office/officeart/2005/8/layout/pyramid1"/>
    <dgm:cxn modelId="{FB84AA25-CD53-E949-85A1-B4D86AA1731B}" type="presOf" srcId="{A13ED68C-9BEB-2D4C-9A9D-4FF7F696211E}" destId="{2E2C436E-4AC4-9B44-A458-C394BA2F8995}" srcOrd="1" destOrd="0" presId="urn:microsoft.com/office/officeart/2005/8/layout/pyramid1"/>
    <dgm:cxn modelId="{BE54CE90-2B65-3C48-98DC-A112BE4B3A38}" type="presOf" srcId="{F8543038-F271-B44C-A609-61624E5FF5AB}" destId="{1BD4007E-106D-184C-930C-DA383DE887FC}" srcOrd="0" destOrd="0" presId="urn:microsoft.com/office/officeart/2005/8/layout/pyramid1"/>
    <dgm:cxn modelId="{24926AB6-4747-9E49-A745-A872B79001F3}" type="presParOf" srcId="{1BD4007E-106D-184C-930C-DA383DE887FC}" destId="{51EFE25D-18DC-C347-AD87-891706CB57A3}" srcOrd="0" destOrd="0" presId="urn:microsoft.com/office/officeart/2005/8/layout/pyramid1"/>
    <dgm:cxn modelId="{DA719C80-045C-FA4D-8A09-EB699A307C15}" type="presParOf" srcId="{51EFE25D-18DC-C347-AD87-891706CB57A3}" destId="{84DC221C-8ADF-8F4C-A4AB-1ED1486C2BAB}" srcOrd="0" destOrd="0" presId="urn:microsoft.com/office/officeart/2005/8/layout/pyramid1"/>
    <dgm:cxn modelId="{8EE4E804-E076-EF46-825D-6EAB2394B0AD}" type="presParOf" srcId="{51EFE25D-18DC-C347-AD87-891706CB57A3}" destId="{2E2C436E-4AC4-9B44-A458-C394BA2F8995}" srcOrd="1" destOrd="0" presId="urn:microsoft.com/office/officeart/2005/8/layout/pyramid1"/>
    <dgm:cxn modelId="{862A46F9-BFCF-5C43-8112-18B9FAA9617B}" type="presParOf" srcId="{1BD4007E-106D-184C-930C-DA383DE887FC}" destId="{22E6D29C-3EAE-224F-8EC6-90837AC9132C}" srcOrd="1" destOrd="0" presId="urn:microsoft.com/office/officeart/2005/8/layout/pyramid1"/>
    <dgm:cxn modelId="{FA38F108-01DC-404A-A734-D0B7BE559B9A}" type="presParOf" srcId="{22E6D29C-3EAE-224F-8EC6-90837AC9132C}" destId="{570ECD48-A719-8C40-9E13-BDECC43874A0}" srcOrd="0" destOrd="0" presId="urn:microsoft.com/office/officeart/2005/8/layout/pyramid1"/>
    <dgm:cxn modelId="{6D90045A-DFA1-EA4B-A46C-3EF8067ECDF2}"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en-US" sz="5000" kern="1200" dirty="0" smtClean="0"/>
            <a:t>Spearman Rank-Order </a:t>
          </a:r>
          <a:r>
            <a:rPr lang="en-US" sz="5000" kern="1200" smtClean="0"/>
            <a:t>Correlation Test</a:t>
          </a:r>
          <a:endParaRPr lang="en-US" sz="50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en-US" sz="5000" kern="1200" dirty="0" smtClean="0"/>
            <a:t>End of Presentation</a:t>
          </a:r>
          <a:endParaRPr lang="en-US" sz="5000" kern="1200" dirty="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12/31/13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12/31/13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12/31/13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12/31/13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12/31/13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watertreepress.com/sta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0"/>
            <a:ext cx="5257800" cy="2362199"/>
          </a:xfrm>
        </p:spPr>
        <p:txBody>
          <a:bodyPr>
            <a:normAutofit fontScale="92500" lnSpcReduction="20000"/>
          </a:bodyPr>
          <a:lstStyle/>
          <a:p>
            <a:pPr marL="0" indent="0" algn="ctr">
              <a:buNone/>
            </a:pPr>
            <a:r>
              <a:rPr lang="en-US" sz="4300" dirty="0" smtClean="0">
                <a:latin typeface="Times New Roman" pitchFamily="18" charset="0"/>
                <a:cs typeface="Times New Roman" pitchFamily="18" charset="0"/>
              </a:rPr>
              <a:t>Spearman Rank-Order Correlation 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a:latin typeface="Times New Roman" pitchFamily="18" charset="0"/>
                <a:cs typeface="Times New Roman" pitchFamily="18" charset="0"/>
              </a:rPr>
              <a:t>2013 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8" name="Picture 7"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225612" y="4876800"/>
            <a:ext cx="8915400" cy="1477328"/>
          </a:xfrm>
          <a:prstGeom prst="rect">
            <a:avLst/>
          </a:prstGeom>
          <a:solidFill>
            <a:srgbClr val="001667"/>
          </a:solidFill>
        </p:spPr>
        <p:txBody>
          <a:bodyPr wrap="square" rtlCol="0">
            <a:spAutoFit/>
          </a:bodyPr>
          <a:lstStyle/>
          <a:p>
            <a:pPr algn="ctr"/>
            <a:r>
              <a:rPr lang="en-US" dirty="0" smtClean="0"/>
              <a:t>The </a:t>
            </a:r>
            <a:r>
              <a:rPr lang="en-US" dirty="0"/>
              <a:t>results of the test provided evidence that grade point average </a:t>
            </a:r>
            <a:r>
              <a:rPr lang="en-US" dirty="0" smtClean="0"/>
              <a:t>(</a:t>
            </a:r>
            <a:r>
              <a:rPr lang="en-US" dirty="0" err="1" smtClean="0"/>
              <a:t>Mdn</a:t>
            </a:r>
            <a:r>
              <a:rPr lang="en-US" dirty="0" smtClean="0"/>
              <a:t> = 3.5) and </a:t>
            </a:r>
            <a:r>
              <a:rPr lang="en-US" dirty="0"/>
              <a:t>sense of classroom </a:t>
            </a:r>
            <a:r>
              <a:rPr lang="en-US" dirty="0" smtClean="0"/>
              <a:t>community (</a:t>
            </a:r>
            <a:r>
              <a:rPr lang="en-US" dirty="0" err="1" smtClean="0"/>
              <a:t>Mdn</a:t>
            </a:r>
            <a:r>
              <a:rPr lang="en-US" dirty="0" smtClean="0"/>
              <a:t> = 29) are directly related, </a:t>
            </a:r>
            <a:r>
              <a:rPr lang="en-US" i="1" dirty="0" err="1" smtClean="0"/>
              <a:t>r</a:t>
            </a:r>
            <a:r>
              <a:rPr lang="en-US" i="1" baseline="-25000" dirty="0" err="1" smtClean="0"/>
              <a:t>s</a:t>
            </a:r>
            <a:r>
              <a:rPr lang="en-US" dirty="0" smtClean="0"/>
              <a:t>(167) </a:t>
            </a:r>
            <a:r>
              <a:rPr lang="en-US" dirty="0"/>
              <a:t>= </a:t>
            </a:r>
            <a:r>
              <a:rPr lang="en-US" dirty="0" smtClean="0"/>
              <a:t>.38, </a:t>
            </a:r>
            <a:r>
              <a:rPr lang="en-US" i="1" dirty="0"/>
              <a:t>p</a:t>
            </a:r>
            <a:r>
              <a:rPr lang="en-US" dirty="0"/>
              <a:t> </a:t>
            </a:r>
            <a:r>
              <a:rPr lang="en-US" dirty="0" smtClean="0"/>
              <a:t>&lt;.001 </a:t>
            </a:r>
            <a:r>
              <a:rPr lang="en-US" dirty="0"/>
              <a:t>(2-tailed). Therefore, there was sufficient evidence to reject the null hypothesis. The coefficient of determination was </a:t>
            </a:r>
            <a:r>
              <a:rPr lang="en-US" dirty="0" smtClean="0"/>
              <a:t>.15, </a:t>
            </a:r>
            <a:r>
              <a:rPr lang="en-US" dirty="0"/>
              <a:t>indicating that both variables shared </a:t>
            </a:r>
            <a:r>
              <a:rPr lang="en-US" dirty="0" smtClean="0"/>
              <a:t>15 </a:t>
            </a:r>
            <a:r>
              <a:rPr lang="en-US" dirty="0"/>
              <a:t>percent of variance in common, which suggests a </a:t>
            </a:r>
            <a:r>
              <a:rPr lang="en-US" dirty="0" smtClean="0"/>
              <a:t>low but significant relationship</a:t>
            </a:r>
            <a:r>
              <a:rPr lang="en-US" dirty="0"/>
              <a:t>.</a:t>
            </a:r>
          </a:p>
        </p:txBody>
      </p:sp>
      <p:pic>
        <p:nvPicPr>
          <p:cNvPr id="2" name="Picture 1" descr="Screen Shot 2013-12-31 at 5.58.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288" y="0"/>
            <a:ext cx="4546600" cy="4737100"/>
          </a:xfrm>
          <a:prstGeom prst="rect">
            <a:avLst/>
          </a:prstGeom>
        </p:spPr>
      </p:pic>
    </p:spTree>
    <p:extLst>
      <p:ext uri="{BB962C8B-B14F-4D97-AF65-F5344CB8AC3E}">
        <p14:creationId xmlns:p14="http://schemas.microsoft.com/office/powerpoint/2010/main" val="3770374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a:t>
            </a:r>
            <a:r>
              <a:rPr lang="en-US" smtClean="0">
                <a:latin typeface="Times New Roman" pitchFamily="18" charset="0"/>
                <a:cs typeface="Times New Roman" pitchFamily="18" charset="0"/>
              </a:rPr>
              <a:t>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595977034"/>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Spearman Rank-Order Correlation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lnSpcReduction="10000"/>
          </a:bodyPr>
          <a:lstStyle/>
          <a:p>
            <a:r>
              <a:rPr lang="en-US" sz="2400" dirty="0">
                <a:latin typeface="Times New Roman" pitchFamily="18" charset="0"/>
                <a:cs typeface="Times New Roman" pitchFamily="18" charset="0"/>
              </a:rPr>
              <a:t>The Spearman Rank Order Correlation Test (also known as Spearman rho) is a nonparametric symmetric procedure that determines the monotonic strength and direction of the relationship between two ranked variables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Either the Greek letter </a:t>
            </a:r>
            <a:r>
              <a:rPr lang="en-US" sz="2400" dirty="0" err="1">
                <a:latin typeface="Times New Roman" pitchFamily="18" charset="0"/>
                <a:cs typeface="Times New Roman" pitchFamily="18" charset="0"/>
              </a:rPr>
              <a:t>ρ</a:t>
            </a:r>
            <a:r>
              <a:rPr lang="en-US" sz="2400" dirty="0">
                <a:latin typeface="Times New Roman" pitchFamily="18" charset="0"/>
                <a:cs typeface="Times New Roman" pitchFamily="18" charset="0"/>
              </a:rPr>
              <a:t> (rho) or </a:t>
            </a:r>
            <a:r>
              <a:rPr lang="en-US" sz="2400" i="1"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s</a:t>
            </a:r>
            <a:r>
              <a:rPr lang="en-US" sz="2400" dirty="0">
                <a:latin typeface="Times New Roman" pitchFamily="18" charset="0"/>
                <a:cs typeface="Times New Roman" pitchFamily="18" charset="0"/>
              </a:rPr>
              <a:t> is used as the symbol for this correlation coefficient. </a:t>
            </a:r>
            <a:r>
              <a:rPr lang="en-US" sz="2400" dirty="0" smtClean="0">
                <a:latin typeface="Times New Roman" pitchFamily="18" charset="0"/>
                <a:cs typeface="Times New Roman" pitchFamily="18" charset="0"/>
              </a:rPr>
              <a:t>It has </a:t>
            </a:r>
            <a:r>
              <a:rPr lang="en-US" sz="2400" dirty="0">
                <a:latin typeface="Times New Roman" pitchFamily="18" charset="0"/>
                <a:cs typeface="Times New Roman" pitchFamily="18" charset="0"/>
              </a:rPr>
              <a:t>a value in the range –1 ≤ </a:t>
            </a:r>
            <a:r>
              <a:rPr lang="en-US" sz="2400" i="1" dirty="0" err="1">
                <a:latin typeface="Times New Roman" pitchFamily="18" charset="0"/>
                <a:cs typeface="Times New Roman" pitchFamily="18" charset="0"/>
              </a:rPr>
              <a:t>r</a:t>
            </a:r>
            <a:r>
              <a:rPr lang="en-US" sz="2400" baseline="-25000" dirty="0" err="1">
                <a:latin typeface="Times New Roman" pitchFamily="18" charset="0"/>
                <a:cs typeface="Times New Roman" pitchFamily="18" charset="0"/>
              </a:rPr>
              <a:t>s</a:t>
            </a:r>
            <a:r>
              <a:rPr lang="en-US" sz="2400" dirty="0">
                <a:latin typeface="Times New Roman" pitchFamily="18" charset="0"/>
                <a:cs typeface="Times New Roman" pitchFamily="18" charset="0"/>
              </a:rPr>
              <a:t> ≤ </a:t>
            </a:r>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absolute value of </a:t>
            </a:r>
            <a:r>
              <a:rPr lang="en-US" sz="2400" dirty="0" smtClean="0">
                <a:latin typeface="Times New Roman" pitchFamily="18" charset="0"/>
                <a:cs typeface="Times New Roman" pitchFamily="18" charset="0"/>
              </a:rPr>
              <a:t>Spearman rho can </a:t>
            </a:r>
            <a:r>
              <a:rPr lang="en-US" sz="2400" dirty="0">
                <a:latin typeface="Times New Roman" pitchFamily="18" charset="0"/>
                <a:cs typeface="Times New Roman" pitchFamily="18" charset="0"/>
              </a:rPr>
              <a:t>be interpreted as </a:t>
            </a:r>
            <a:r>
              <a:rPr lang="en-US" sz="2400" dirty="0" smtClean="0">
                <a:latin typeface="Times New Roman" pitchFamily="18" charset="0"/>
                <a:cs typeface="Times New Roman" pitchFamily="18" charset="0"/>
              </a:rPr>
              <a:t>follows:</a:t>
            </a:r>
            <a:endParaRPr lang="en-US" sz="24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Little if any relationship &lt; .30</a:t>
            </a:r>
          </a:p>
          <a:p>
            <a:pPr lvl="1"/>
            <a:r>
              <a:rPr lang="en-US" sz="2000" dirty="0">
                <a:latin typeface="Times New Roman" pitchFamily="18" charset="0"/>
                <a:cs typeface="Times New Roman" pitchFamily="18" charset="0"/>
              </a:rPr>
              <a:t>Low relationship = .30 to &lt; .50</a:t>
            </a:r>
          </a:p>
          <a:p>
            <a:pPr lvl="1"/>
            <a:r>
              <a:rPr lang="en-US" sz="2000" dirty="0">
                <a:latin typeface="Times New Roman" pitchFamily="18" charset="0"/>
                <a:cs typeface="Times New Roman" pitchFamily="18" charset="0"/>
              </a:rPr>
              <a:t>Moderate relationship = .50 to &lt; .70</a:t>
            </a:r>
          </a:p>
          <a:p>
            <a:pPr lvl="1"/>
            <a:r>
              <a:rPr lang="en-US" sz="2000" dirty="0">
                <a:latin typeface="Times New Roman" pitchFamily="18" charset="0"/>
                <a:cs typeface="Times New Roman" pitchFamily="18" charset="0"/>
              </a:rPr>
              <a:t>High relationship = .70 to &lt; .90</a:t>
            </a:r>
          </a:p>
          <a:p>
            <a:pPr lvl="1"/>
            <a:r>
              <a:rPr lang="en-US" sz="2000" dirty="0">
                <a:latin typeface="Times New Roman" pitchFamily="18" charset="0"/>
                <a:cs typeface="Times New Roman" pitchFamily="18" charset="0"/>
              </a:rPr>
              <a:t>Very high relationship = .90 and above</a:t>
            </a: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a:latin typeface="Times New Roman" pitchFamily="18" charset="0"/>
                <a:cs typeface="Times New Roman" pitchFamily="18" charset="0"/>
              </a:rPr>
              <a:t>Pearson Product-Moment Correlation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92500" lnSpcReduction="20000"/>
          </a:bodyPr>
          <a:lstStyle/>
          <a:p>
            <a:r>
              <a:rPr lang="en-US" sz="2400" dirty="0">
                <a:latin typeface="Times New Roman" pitchFamily="18" charset="0"/>
                <a:cs typeface="Times New Roman" pitchFamily="18" charset="0"/>
              </a:rPr>
              <a:t>Excel data entry for this test is fairly straightforward. Each variable is entered in a sheet of the Excel workbook as a separate column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Spearman rho is </a:t>
            </a:r>
            <a:r>
              <a:rPr lang="en-US" sz="2400" dirty="0">
                <a:latin typeface="Times New Roman" pitchFamily="18" charset="0"/>
                <a:cs typeface="Times New Roman" pitchFamily="18" charset="0"/>
              </a:rPr>
              <a:t>calculated as follows using </a:t>
            </a:r>
            <a:r>
              <a:rPr lang="en-US" sz="2400" dirty="0" smtClean="0">
                <a:latin typeface="Times New Roman" pitchFamily="18" charset="0"/>
                <a:cs typeface="Times New Roman" pitchFamily="18" charset="0"/>
              </a:rPr>
              <a:t>raw scores</a:t>
            </a:r>
            <a:r>
              <a:rPr lang="en-US" sz="2400" dirty="0">
                <a:latin typeface="Times New Roman" pitchFamily="18" charset="0"/>
                <a:cs typeface="Times New Roman" pitchFamily="18" charset="0"/>
              </a:rPr>
              <a:t>.</a:t>
            </a:r>
          </a:p>
          <a:p>
            <a:pPr marL="0" indent="0" algn="ctr">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indent="0">
              <a:buNone/>
              <a:tabLst>
                <a:tab pos="342900" algn="l"/>
              </a:tabLst>
            </a:pPr>
            <a:r>
              <a:rPr lang="en-US" sz="2400" dirty="0">
                <a:latin typeface="Times New Roman" pitchFamily="18" charset="0"/>
                <a:cs typeface="Times New Roman" pitchFamily="18" charset="0"/>
              </a:rPr>
              <a:t>where n is the number of pairs of ranks and d is the difference between the two ranks in each pair.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following Excel function is used:</a:t>
            </a:r>
          </a:p>
          <a:p>
            <a:pPr marL="0" indent="0" algn="ctr">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CORREL(</a:t>
            </a:r>
            <a:r>
              <a:rPr lang="en-US" sz="2400" dirty="0">
                <a:latin typeface="Times New Roman" pitchFamily="18" charset="0"/>
                <a:cs typeface="Times New Roman" pitchFamily="18" charset="0"/>
              </a:rPr>
              <a:t>array1,array2). Returns the correlation coefficient, where the two arrays identify the cell range of values for two variables</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243451635"/>
              </p:ext>
            </p:extLst>
          </p:nvPr>
        </p:nvGraphicFramePr>
        <p:xfrm>
          <a:off x="3616325" y="2620963"/>
          <a:ext cx="1908175" cy="1006475"/>
        </p:xfrm>
        <a:graphic>
          <a:graphicData uri="http://schemas.openxmlformats.org/presentationml/2006/ole">
            <mc:AlternateContent xmlns:mc="http://schemas.openxmlformats.org/markup-compatibility/2006">
              <mc:Choice xmlns:v="urn:schemas-microsoft-com:vml" Requires="v">
                <p:oleObj spid="_x0000_s1056" name="Equation" r:id="rId3" imgW="990600" imgH="482600" progId="Equation.3">
                  <p:embed/>
                </p:oleObj>
              </mc:Choice>
              <mc:Fallback>
                <p:oleObj name="Equation" r:id="rId3" imgW="990600" imgH="482600" progId="Equation.3">
                  <p:embed/>
                  <p:pic>
                    <p:nvPicPr>
                      <p:cNvPr id="0" name=""/>
                      <p:cNvPicPr>
                        <a:picLocks noChangeAspect="1" noChangeArrowheads="1"/>
                      </p:cNvPicPr>
                      <p:nvPr/>
                    </p:nvPicPr>
                    <p:blipFill>
                      <a:blip r:embed="rId4"/>
                      <a:srcRect/>
                      <a:stretch>
                        <a:fillRect/>
                      </a:stretch>
                    </p:blipFill>
                    <p:spPr bwMode="auto">
                      <a:xfrm>
                        <a:off x="3616325" y="2620963"/>
                        <a:ext cx="1908175" cy="1006475"/>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Spearman Rank-Order Correlation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92500" lnSpcReduction="10000"/>
          </a:bodyPr>
          <a:lstStyle/>
          <a:p>
            <a:r>
              <a:rPr lang="en-US" sz="2400" dirty="0" smtClean="0">
                <a:latin typeface="Times New Roman" pitchFamily="18" charset="0"/>
                <a:cs typeface="Times New Roman" pitchFamily="18" charset="0"/>
              </a:rPr>
              <a:t>The </a:t>
            </a: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-level for this correlation coefficient can be calculated using the t-distribution and the following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a:t>
            </a: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degrees of freedom for this test is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− 2, where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is the number of cases in the analysis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following Excel function is </a:t>
            </a:r>
            <a:r>
              <a:rPr lang="en-US" sz="2400" dirty="0" smtClean="0">
                <a:latin typeface="Times New Roman" pitchFamily="18" charset="0"/>
                <a:cs typeface="Times New Roman" pitchFamily="18" charset="0"/>
              </a:rPr>
              <a:t>used to determine the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-level:</a:t>
            </a:r>
          </a:p>
          <a:p>
            <a:pPr marL="0" indent="0" algn="ctr">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T.DIST.</a:t>
            </a:r>
            <a:r>
              <a:rPr lang="en-US" sz="2400" dirty="0">
                <a:latin typeface="Times New Roman" pitchFamily="18" charset="0"/>
                <a:cs typeface="Times New Roman" pitchFamily="18" charset="0"/>
              </a:rPr>
              <a:t>2T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x,</a:t>
            </a:r>
            <a:r>
              <a:rPr lang="en-US" sz="2400" dirty="0" err="1">
                <a:latin typeface="Times New Roman" pitchFamily="18" charset="0"/>
                <a:cs typeface="Times New Roman" pitchFamily="18" charset="0"/>
              </a:rPr>
              <a:t>deg_freedom</a:t>
            </a:r>
            <a:r>
              <a:rPr lang="en-US" sz="2400" dirty="0">
                <a:latin typeface="Times New Roman" pitchFamily="18" charset="0"/>
                <a:cs typeface="Times New Roman" pitchFamily="18" charset="0"/>
              </a:rPr>
              <a:t>). Returns the </a:t>
            </a:r>
            <a:r>
              <a:rPr lang="en-US" sz="2400" dirty="0" smtClean="0">
                <a:latin typeface="Times New Roman" pitchFamily="18" charset="0"/>
                <a:cs typeface="Times New Roman" pitchFamily="18" charset="0"/>
              </a:rPr>
              <a:t>t</a:t>
            </a:r>
            <a:r>
              <a:rPr lang="en-US" sz="2400" dirty="0">
                <a:latin typeface="Times New Roman" pitchFamily="18" charset="0"/>
                <a:cs typeface="Times New Roman" pitchFamily="18" charset="0"/>
              </a:rPr>
              <a:t>-distribution (2-tailed), where </a:t>
            </a:r>
            <a:r>
              <a:rPr lang="en-US" sz="2400" dirty="0" smtClean="0">
                <a:latin typeface="Times New Roman" pitchFamily="18" charset="0"/>
                <a:cs typeface="Times New Roman" pitchFamily="18" charset="0"/>
              </a:rPr>
              <a:t>x </a:t>
            </a:r>
            <a:r>
              <a:rPr lang="en-US" sz="2400" dirty="0">
                <a:latin typeface="Times New Roman" pitchFamily="18" charset="0"/>
                <a:cs typeface="Times New Roman" pitchFamily="18" charset="0"/>
              </a:rPr>
              <a:t>is the </a:t>
            </a:r>
            <a:r>
              <a:rPr lang="en-US" sz="2400" dirty="0" smtClean="0">
                <a:latin typeface="Times New Roman" pitchFamily="18" charset="0"/>
                <a:cs typeface="Times New Roman" pitchFamily="18" charset="0"/>
              </a:rPr>
              <a:t>numeric value at which to evaluate the distribution and </a:t>
            </a:r>
            <a:r>
              <a:rPr lang="en-US" sz="2400" dirty="0" err="1">
                <a:latin typeface="Times New Roman" pitchFamily="18" charset="0"/>
                <a:cs typeface="Times New Roman" pitchFamily="18" charset="0"/>
              </a:rPr>
              <a:t>deg_freedom</a:t>
            </a:r>
            <a:r>
              <a:rPr lang="en-US" sz="2400" dirty="0">
                <a:latin typeface="Times New Roman" pitchFamily="18" charset="0"/>
                <a:cs typeface="Times New Roman" pitchFamily="18" charset="0"/>
              </a:rPr>
              <a:t> is a number representing degrees of freedom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405653692"/>
              </p:ext>
            </p:extLst>
          </p:nvPr>
        </p:nvGraphicFramePr>
        <p:xfrm>
          <a:off x="3629025" y="2009775"/>
          <a:ext cx="1863725" cy="1236663"/>
        </p:xfrm>
        <a:graphic>
          <a:graphicData uri="http://schemas.openxmlformats.org/presentationml/2006/ole">
            <mc:AlternateContent xmlns:mc="http://schemas.openxmlformats.org/markup-compatibility/2006">
              <mc:Choice xmlns:v="urn:schemas-microsoft-com:vml" Requires="v">
                <p:oleObj spid="_x0000_s2080" name="Equation" r:id="rId3" imgW="800100" imgH="495300" progId="Equation.3">
                  <p:embed/>
                </p:oleObj>
              </mc:Choice>
              <mc:Fallback>
                <p:oleObj name="Equation" r:id="rId3" imgW="800100" imgH="495300" progId="Equation.3">
                  <p:embed/>
                  <p:pic>
                    <p:nvPicPr>
                      <p:cNvPr id="0" name=""/>
                      <p:cNvPicPr>
                        <a:picLocks noChangeAspect="1" noChangeArrowheads="1"/>
                      </p:cNvPicPr>
                      <p:nvPr/>
                    </p:nvPicPr>
                    <p:blipFill>
                      <a:blip r:embed="rId4"/>
                      <a:srcRect/>
                      <a:stretch>
                        <a:fillRect/>
                      </a:stretch>
                    </p:blipFill>
                    <p:spPr bwMode="auto">
                      <a:xfrm>
                        <a:off x="3629025" y="2009775"/>
                        <a:ext cx="1863725" cy="12366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Random selection of samples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allow for generalization of results to a target population.</a:t>
            </a:r>
          </a:p>
          <a:p>
            <a:r>
              <a:rPr lang="en-US" sz="2400" dirty="0">
                <a:latin typeface="Times New Roman" pitchFamily="18" charset="0"/>
                <a:cs typeface="Times New Roman" pitchFamily="18" charset="0"/>
              </a:rPr>
              <a:t>Variables. Two ranked variables (ordinal, interval, or ratio data can be used).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restricted </a:t>
            </a:r>
            <a:r>
              <a:rPr lang="en-US" sz="2400" dirty="0" smtClean="0">
                <a:latin typeface="Times New Roman" pitchFamily="18" charset="0"/>
                <a:cs typeface="Times New Roman" pitchFamily="18" charset="0"/>
              </a:rPr>
              <a:t>range. Data </a:t>
            </a:r>
            <a:r>
              <a:rPr lang="en-US" sz="2400" dirty="0">
                <a:latin typeface="Times New Roman" pitchFamily="18" charset="0"/>
                <a:cs typeface="Times New Roman" pitchFamily="18" charset="0"/>
              </a:rPr>
              <a:t>range is not truncated for </a:t>
            </a:r>
            <a:r>
              <a:rPr lang="en-US" sz="2400" dirty="0" smtClean="0">
                <a:latin typeface="Times New Roman" pitchFamily="18" charset="0"/>
                <a:cs typeface="Times New Roman" pitchFamily="18" charset="0"/>
              </a:rPr>
              <a:t>either variable.</a:t>
            </a:r>
          </a:p>
          <a:p>
            <a:r>
              <a:rPr lang="en-US" sz="2400" dirty="0">
                <a:latin typeface="Times New Roman" pitchFamily="18" charset="0"/>
                <a:cs typeface="Times New Roman" pitchFamily="18" charset="0"/>
              </a:rPr>
              <a:t>Independence of observations.</a:t>
            </a:r>
          </a:p>
          <a:p>
            <a:r>
              <a:rPr lang="en-US" sz="2400" dirty="0">
                <a:latin typeface="Times New Roman" pitchFamily="18" charset="0"/>
                <a:cs typeface="Times New Roman" pitchFamily="18" charset="0"/>
              </a:rPr>
              <a:t>Monotonicity. Monotonic relationship between </a:t>
            </a:r>
            <a:r>
              <a:rPr lang="en-US" sz="2400" dirty="0" smtClean="0">
                <a:latin typeface="Times New Roman" pitchFamily="18" charset="0"/>
                <a:cs typeface="Times New Roman" pitchFamily="18" charset="0"/>
              </a:rPr>
              <a:t>variables</a:t>
            </a:r>
            <a:r>
              <a:rPr lang="en-US" sz="2400" dirty="0">
                <a:latin typeface="Times New Roman" pitchFamily="18" charset="0"/>
                <a:cs typeface="Times New Roman" pitchFamily="18" charset="0"/>
              </a:rPr>
              <a:t>, i.e.,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monotonic relationship is one where the value of one variable increases as the value of the other variable increases or the value of one variable increases as the value of the other variable decreases, but not necessarily in a linear fashion.</a:t>
            </a:r>
          </a:p>
        </p:txBody>
      </p:sp>
    </p:spTree>
    <p:extLst>
      <p:ext uri="{BB962C8B-B14F-4D97-AF65-F5344CB8AC3E}">
        <p14:creationId xmlns:p14="http://schemas.microsoft.com/office/powerpoint/2010/main" val="29180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31 at 5.47.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7878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457200" y="3581400"/>
            <a:ext cx="8458200" cy="2031325"/>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relationship between grade point average and sense of classroom community</a:t>
            </a:r>
            <a:r>
              <a:rPr lang="en-US" dirty="0" smtClean="0"/>
              <a:t>?</a:t>
            </a:r>
          </a:p>
          <a:p>
            <a:pPr algn="ctr"/>
            <a:endParaRPr lang="en-US" dirty="0"/>
          </a:p>
          <a:p>
            <a:pPr algn="ctr"/>
            <a:r>
              <a:rPr lang="en-US" i="1" dirty="0"/>
              <a:t>H</a:t>
            </a:r>
            <a:r>
              <a:rPr lang="en-US" baseline="-25000" dirty="0"/>
              <a:t>0</a:t>
            </a:r>
            <a:r>
              <a:rPr lang="en-US" dirty="0"/>
              <a:t>: There is no relationship between grade point average and sense of classroom community.</a:t>
            </a:r>
          </a:p>
        </p:txBody>
      </p:sp>
      <p:sp>
        <p:nvSpPr>
          <p:cNvPr id="11" name="TextBox 10"/>
          <p:cNvSpPr txBox="1"/>
          <p:nvPr/>
        </p:nvSpPr>
        <p:spPr>
          <a:xfrm>
            <a:off x="990012" y="2362200"/>
            <a:ext cx="72904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Motivation.xlsx</a:t>
            </a:r>
            <a:r>
              <a:rPr lang="en-US" dirty="0" smtClean="0"/>
              <a:t>. Click on the Spearman rho worksheet tab.  </a:t>
            </a:r>
          </a:p>
        </p:txBody>
      </p:sp>
      <p:sp>
        <p:nvSpPr>
          <p:cNvPr id="6" name="TextBox 5"/>
          <p:cNvSpPr txBox="1"/>
          <p:nvPr/>
        </p:nvSpPr>
        <p:spPr>
          <a:xfrm>
            <a:off x="1981200" y="28956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04800" y="5105400"/>
            <a:ext cx="8458200" cy="646331"/>
          </a:xfrm>
          <a:prstGeom prst="rect">
            <a:avLst/>
          </a:prstGeom>
          <a:solidFill>
            <a:srgbClr val="001667"/>
          </a:solidFill>
        </p:spPr>
        <p:txBody>
          <a:bodyPr wrap="square" rtlCol="0">
            <a:spAutoFit/>
          </a:bodyPr>
          <a:lstStyle/>
          <a:p>
            <a:pPr algn="ctr"/>
            <a:r>
              <a:rPr lang="en-US" dirty="0" smtClean="0"/>
              <a:t>Enter labels and formulas in cells C1:D170 in order to generate ranks from raw scores for both variables (GPA and classroom community).</a:t>
            </a:r>
          </a:p>
        </p:txBody>
      </p:sp>
      <p:pic>
        <p:nvPicPr>
          <p:cNvPr id="2" name="Picture 1" descr="Screen Shot 2013-12-31 at 5.50.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5859"/>
            <a:ext cx="6553200" cy="4749800"/>
          </a:xfrm>
          <a:prstGeom prst="rect">
            <a:avLst/>
          </a:prstGeom>
        </p:spPr>
      </p:pic>
    </p:spTree>
    <p:extLst>
      <p:ext uri="{BB962C8B-B14F-4D97-AF65-F5344CB8AC3E}">
        <p14:creationId xmlns:p14="http://schemas.microsoft.com/office/powerpoint/2010/main" val="1129525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pic>
        <p:nvPicPr>
          <p:cNvPr id="3" name="Picture 2" descr="Screen Shot 2013-12-31 at 5.54.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977"/>
            <a:ext cx="7543800" cy="6387199"/>
          </a:xfrm>
          <a:prstGeom prst="rect">
            <a:avLst/>
          </a:prstGeom>
        </p:spPr>
      </p:pic>
    </p:spTree>
    <p:extLst>
      <p:ext uri="{BB962C8B-B14F-4D97-AF65-F5344CB8AC3E}">
        <p14:creationId xmlns:p14="http://schemas.microsoft.com/office/powerpoint/2010/main" val="9304465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5638800"/>
            <a:ext cx="8458200" cy="646331"/>
          </a:xfrm>
          <a:prstGeom prst="rect">
            <a:avLst/>
          </a:prstGeom>
          <a:solidFill>
            <a:srgbClr val="001667"/>
          </a:solidFill>
        </p:spPr>
        <p:txBody>
          <a:bodyPr wrap="square" rtlCol="0">
            <a:spAutoFit/>
          </a:bodyPr>
          <a:lstStyle/>
          <a:p>
            <a:pPr algn="ctr"/>
            <a:r>
              <a:rPr lang="en-US" dirty="0" smtClean="0"/>
              <a:t>Enter </a:t>
            </a:r>
            <a:r>
              <a:rPr lang="en-US" dirty="0" smtClean="0"/>
              <a:t>the labels and  </a:t>
            </a:r>
            <a:r>
              <a:rPr lang="en-US" dirty="0" smtClean="0"/>
              <a:t>formulas shown in cells E1:F10 in order to generate relevant  statistics.</a:t>
            </a:r>
          </a:p>
        </p:txBody>
      </p:sp>
      <p:pic>
        <p:nvPicPr>
          <p:cNvPr id="2" name="Picture 1" descr="Screen Shot 2013-12-31 at 5.55.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5502462" cy="5317625"/>
          </a:xfrm>
          <a:prstGeom prst="rect">
            <a:avLst/>
          </a:prstGeom>
        </p:spPr>
      </p:pic>
    </p:spTree>
    <p:extLst>
      <p:ext uri="{BB962C8B-B14F-4D97-AF65-F5344CB8AC3E}">
        <p14:creationId xmlns:p14="http://schemas.microsoft.com/office/powerpoint/2010/main" val="41013694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677</Words>
  <Application>Microsoft Macintosh PowerPoint</Application>
  <PresentationFormat>On-screen Show (4:3)</PresentationFormat>
  <Paragraphs>66</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Equation</vt:lpstr>
      <vt:lpstr>Statistical Fundamentals:  Using Microsoft Excel for Univariate and Bivariate Analysis Alfred P. Rovai</vt:lpstr>
      <vt:lpstr>Spearman Rank-Order Correlation Test</vt:lpstr>
      <vt:lpstr>Pearson Product-Moment Correlation</vt:lpstr>
      <vt:lpstr>Spearman Rank-Order Correlation Test</vt:lpstr>
      <vt:lpstr>Key Assumptions &amp; Requirements</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Pearson Product-Moment Correlation</dc:title>
  <dc:subject/>
  <dc:creator>Alfred P. Rovai</dc:creator>
  <cp:keywords/>
  <dc:description/>
  <cp:lastModifiedBy>Alfred Rovai</cp:lastModifiedBy>
  <cp:revision>169</cp:revision>
  <dcterms:created xsi:type="dcterms:W3CDTF">2013-06-04T13:30:25Z</dcterms:created>
  <dcterms:modified xsi:type="dcterms:W3CDTF">2013-12-31T13:29:36Z</dcterms:modified>
  <cp:category/>
</cp:coreProperties>
</file>